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310" r:id="rId8"/>
    <p:sldId id="311" r:id="rId9"/>
    <p:sldId id="273" r:id="rId10"/>
    <p:sldId id="312" r:id="rId11"/>
    <p:sldId id="274" r:id="rId12"/>
    <p:sldId id="275" r:id="rId13"/>
    <p:sldId id="309" r:id="rId14"/>
    <p:sldId id="277" r:id="rId15"/>
    <p:sldId id="262" r:id="rId16"/>
    <p:sldId id="263" r:id="rId17"/>
    <p:sldId id="264" r:id="rId18"/>
    <p:sldId id="265" r:id="rId19"/>
    <p:sldId id="266" r:id="rId20"/>
    <p:sldId id="276" r:id="rId21"/>
    <p:sldId id="308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ranklin Gothic Book" panose="020B0503020102020204" pitchFamily="34" charset="0"/>
      <p:regular r:id="rId28"/>
      <p:italic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  <p:embeddedFont>
      <p:font typeface="ＭＳ Ｐゴシック" panose="020B0600070205080204" pitchFamily="34" charset="-128"/>
      <p:regular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Merriweather Sans" panose="020B060402020202020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iBN8CJ4B7G64G2bEy2TF97pGn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310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04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28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1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72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32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195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063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62050" y="690563"/>
            <a:ext cx="4610100" cy="3457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44D78-F338-4282-8267-9E7CEF04451C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20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62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47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39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¿Cuántos datos se generan en internet en 1 minuto?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77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3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09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296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5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2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4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5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5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6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7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7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 blanco">
  <p:cSld name="3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8" descr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ólo el título">
  <p:cSld name="5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4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2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4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37" name="Google Shape;37;p26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8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 b="1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0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45D596D0-A497-419D-BF48-14FC3D757D7E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10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xmlns="" id="{D9994938-3EDF-4D91-ADDD-7C701C536E4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es-CL" dirty="0"/>
              <a:t>Los datos son el ‘petróleo crudo.’</a:t>
            </a:r>
          </a:p>
          <a:p>
            <a:pPr>
              <a:defRPr/>
            </a:pPr>
            <a:r>
              <a:rPr lang="es-CL" dirty="0"/>
              <a:t>Big Data es extraer el ‘petróleo crudo,’</a:t>
            </a:r>
          </a:p>
          <a:p>
            <a:pPr>
              <a:defRPr/>
            </a:pPr>
            <a:r>
              <a:rPr lang="es-CL" dirty="0"/>
              <a:t>Transportarlo ‘mega barcos,’ bombeándolo por</a:t>
            </a:r>
          </a:p>
          <a:p>
            <a:pPr>
              <a:defRPr/>
            </a:pPr>
            <a:r>
              <a:rPr lang="es-CL" dirty="0"/>
              <a:t>‘tuberías,’ y almacenándolos en ‘tanques’…</a:t>
            </a:r>
          </a:p>
          <a:p>
            <a:pPr>
              <a:defRPr/>
            </a:pPr>
            <a:r>
              <a:rPr lang="es-CL" dirty="0"/>
              <a:t>Todo esto es Big Data</a:t>
            </a:r>
          </a:p>
          <a:p>
            <a:pPr marL="0" indent="0">
              <a:buFont typeface="Arial"/>
              <a:buNone/>
              <a:defRPr/>
            </a:pPr>
            <a:r>
              <a:rPr lang="es-CL" dirty="0"/>
              <a:t>PERO!.... Espera…¿Te confundes con Business Intelligence?</a:t>
            </a:r>
          </a:p>
          <a:p>
            <a:pPr marL="0" indent="0" algn="r">
              <a:buFont typeface="Arial"/>
              <a:buNone/>
              <a:defRPr/>
            </a:pPr>
            <a:r>
              <a:rPr lang="es-CL" dirty="0"/>
              <a:t>Ubaldo Taladriz Truan, Gerente de EXE</a:t>
            </a:r>
          </a:p>
        </p:txBody>
      </p:sp>
    </p:spTree>
    <p:extLst>
      <p:ext uri="{BB962C8B-B14F-4D97-AF65-F5344CB8AC3E}">
        <p14:creationId xmlns:p14="http://schemas.microsoft.com/office/powerpoint/2010/main" val="189287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xmlns="" id="{0155DDD0-0460-4599-816C-95EB93D8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9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_tradnl" altLang="es-CL">
                <a:latin typeface="Arial" pitchFamily="34" charset="0"/>
              </a:rPr>
              <a:t>¿No es BI?</a:t>
            </a:r>
          </a:p>
        </p:txBody>
      </p:sp>
      <p:pic>
        <p:nvPicPr>
          <p:cNvPr id="21507" name="Shape 106">
            <a:extLst>
              <a:ext uri="{FF2B5EF4-FFF2-40B4-BE49-F238E27FC236}">
                <a16:creationId xmlns:a16="http://schemas.microsoft.com/office/drawing/2014/main" xmlns="" id="{5D5C13C0-D016-49EE-B534-030DAA2267D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66863"/>
            <a:ext cx="6629400" cy="409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07">
            <a:extLst>
              <a:ext uri="{FF2B5EF4-FFF2-40B4-BE49-F238E27FC236}">
                <a16:creationId xmlns:a16="http://schemas.microsoft.com/office/drawing/2014/main" xmlns="" id="{F9C5AD08-E587-4F18-A393-949FB67B7BE2}"/>
              </a:ext>
            </a:extLst>
          </p:cNvPr>
          <p:cNvSpPr/>
          <p:nvPr/>
        </p:nvSpPr>
        <p:spPr>
          <a:xfrm>
            <a:off x="1693863" y="2130425"/>
            <a:ext cx="2381250" cy="114300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>
                <a:solidFill>
                  <a:srgbClr val="FFFFFF"/>
                </a:solidFill>
                <a:latin typeface="+mn-lt"/>
                <a:cs typeface="Arial" charset="0"/>
              </a:rPr>
              <a:t>Business Intelligence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>
                <a:solidFill>
                  <a:srgbClr val="FFFFFF"/>
                </a:solidFill>
                <a:latin typeface="+mn-lt"/>
                <a:cs typeface="Arial" charset="0"/>
              </a:rPr>
              <a:t>(Inteligencia de Negocio)</a:t>
            </a:r>
          </a:p>
        </p:txBody>
      </p:sp>
      <p:sp>
        <p:nvSpPr>
          <p:cNvPr id="6" name="Shape 108">
            <a:extLst>
              <a:ext uri="{FF2B5EF4-FFF2-40B4-BE49-F238E27FC236}">
                <a16:creationId xmlns:a16="http://schemas.microsoft.com/office/drawing/2014/main" xmlns="" id="{9FCB8897-5364-4C21-98E4-23547E14C89B}"/>
              </a:ext>
            </a:extLst>
          </p:cNvPr>
          <p:cNvSpPr/>
          <p:nvPr/>
        </p:nvSpPr>
        <p:spPr>
          <a:xfrm>
            <a:off x="4646613" y="3867150"/>
            <a:ext cx="2759075" cy="1143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+mn-lt"/>
                <a:cs typeface="Arial" charset="0"/>
              </a:rPr>
              <a:t>Big Data</a:t>
            </a:r>
          </a:p>
        </p:txBody>
      </p:sp>
      <p:sp>
        <p:nvSpPr>
          <p:cNvPr id="21510" name="Shape 109">
            <a:extLst>
              <a:ext uri="{FF2B5EF4-FFF2-40B4-BE49-F238E27FC236}">
                <a16:creationId xmlns:a16="http://schemas.microsoft.com/office/drawing/2014/main" xmlns="" id="{9ECD686A-CE0D-42D4-94A0-353A090DA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373438"/>
            <a:ext cx="31813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600">
                <a:latin typeface="Franklin Gothic Book" panose="020B0503020102020204" pitchFamily="34" charset="0"/>
              </a:rPr>
              <a:t>Preguntas que te haces siempre</a:t>
            </a:r>
          </a:p>
        </p:txBody>
      </p:sp>
      <p:sp>
        <p:nvSpPr>
          <p:cNvPr id="21511" name="Shape 110">
            <a:extLst>
              <a:ext uri="{FF2B5EF4-FFF2-40B4-BE49-F238E27FC236}">
                <a16:creationId xmlns:a16="http://schemas.microsoft.com/office/drawing/2014/main" xmlns="" id="{CCC6FF71-E2F8-4326-B5B8-31F030BDE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63913"/>
            <a:ext cx="30702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600">
                <a:latin typeface="Franklin Gothic Book" panose="020B0503020102020204" pitchFamily="34" charset="0"/>
              </a:rPr>
              <a:t>Preguntas que no te haces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CL" altLang="es-CL" sz="1600">
              <a:latin typeface="Franklin Gothic Book" panose="020B0503020102020204" pitchFamily="34" charset="0"/>
            </a:endParaRPr>
          </a:p>
        </p:txBody>
      </p:sp>
      <p:sp>
        <p:nvSpPr>
          <p:cNvPr id="21512" name="Shape 111">
            <a:extLst>
              <a:ext uri="{FF2B5EF4-FFF2-40B4-BE49-F238E27FC236}">
                <a16:creationId xmlns:a16="http://schemas.microsoft.com/office/drawing/2014/main" xmlns="" id="{64B38B2F-62B7-4C81-903B-78156D77C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956175"/>
            <a:ext cx="1992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 b="1">
                <a:latin typeface="Franklin Gothic Book" panose="020B0503020102020204" pitchFamily="34" charset="0"/>
              </a:rPr>
              <a:t>Cosas que no sabes</a:t>
            </a:r>
          </a:p>
        </p:txBody>
      </p:sp>
      <p:sp>
        <p:nvSpPr>
          <p:cNvPr id="21513" name="Shape 112">
            <a:extLst>
              <a:ext uri="{FF2B5EF4-FFF2-40B4-BE49-F238E27FC236}">
                <a16:creationId xmlns:a16="http://schemas.microsoft.com/office/drawing/2014/main" xmlns="" id="{3F96D9A9-BD16-42CA-8229-342CAF76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108075"/>
            <a:ext cx="16748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 b="1">
                <a:latin typeface="Franklin Gothic Book" panose="020B0503020102020204" pitchFamily="34" charset="0"/>
              </a:rPr>
              <a:t>Cosas que sabes</a:t>
            </a:r>
          </a:p>
        </p:txBody>
      </p:sp>
      <p:sp>
        <p:nvSpPr>
          <p:cNvPr id="21514" name="Shape 113">
            <a:extLst>
              <a:ext uri="{FF2B5EF4-FFF2-40B4-BE49-F238E27FC236}">
                <a16:creationId xmlns:a16="http://schemas.microsoft.com/office/drawing/2014/main" xmlns="" id="{BC3E129C-187F-4AD5-B3CB-CD1995C07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9338"/>
            <a:ext cx="2251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>
                <a:latin typeface="Franklin Gothic Book" panose="020B0503020102020204" pitchFamily="34" charset="0"/>
              </a:rPr>
              <a:t>People meter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>
                <a:latin typeface="Franklin Gothic Book" panose="020B0503020102020204" pitchFamily="34" charset="0"/>
              </a:rPr>
              <a:t>Prensa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>
                <a:latin typeface="Franklin Gothic Book" panose="020B0503020102020204" pitchFamily="34" charset="0"/>
              </a:rPr>
              <a:t>#Twitter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800">
                <a:latin typeface="Franklin Gothic Book" panose="020B0503020102020204" pitchFamily="34" charset="0"/>
              </a:rPr>
              <a:t>Canal web-Youtube</a:t>
            </a:r>
          </a:p>
        </p:txBody>
      </p:sp>
      <p:sp>
        <p:nvSpPr>
          <p:cNvPr id="21515" name="Shape 114">
            <a:extLst>
              <a:ext uri="{FF2B5EF4-FFF2-40B4-BE49-F238E27FC236}">
                <a16:creationId xmlns:a16="http://schemas.microsoft.com/office/drawing/2014/main" xmlns="" id="{99F89ED2-38E3-4384-9E5F-585BD5343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5732463"/>
            <a:ext cx="2689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600">
                <a:latin typeface="Franklin Gothic Book" panose="020B0503020102020204" pitchFamily="34" charset="0"/>
              </a:rPr>
              <a:t>Percepción de audiencia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600">
                <a:latin typeface="Franklin Gothic Book" panose="020B0503020102020204" pitchFamily="34" charset="0"/>
              </a:rPr>
              <a:t>Probabilidad de deserción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600">
                <a:latin typeface="Franklin Gothic Book" panose="020B0503020102020204" pitchFamily="34" charset="0"/>
              </a:rPr>
              <a:t>Patrones de consumo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CL" altLang="es-CL" sz="1600">
              <a:latin typeface="Franklin Gothic Book" panose="020B05030201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CL" altLang="es-CL" sz="1600">
              <a:latin typeface="Franklin Gothic Book" panose="020B0503020102020204" pitchFamily="34" charset="0"/>
            </a:endParaRPr>
          </a:p>
        </p:txBody>
      </p:sp>
      <p:sp>
        <p:nvSpPr>
          <p:cNvPr id="21516" name="2 Marcador de número de diapositiva">
            <a:extLst>
              <a:ext uri="{FF2B5EF4-FFF2-40B4-BE49-F238E27FC236}">
                <a16:creationId xmlns:a16="http://schemas.microsoft.com/office/drawing/2014/main" xmlns="" id="{DE1FA62E-AFB3-4456-8177-58636F0AE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7780BD2-FF68-4B6F-8742-2078559C20EF}" type="slidenum">
              <a:rPr lang="es-ES" altLang="es-CL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s-ES" altLang="es-CL" sz="1800">
              <a:solidFill>
                <a:srgbClr val="FFFFFF"/>
              </a:solidFill>
            </a:endParaRPr>
          </a:p>
        </p:txBody>
      </p:sp>
      <p:sp>
        <p:nvSpPr>
          <p:cNvPr id="21518" name="Rectangle 5">
            <a:extLst>
              <a:ext uri="{FF2B5EF4-FFF2-40B4-BE49-F238E27FC236}">
                <a16:creationId xmlns:a16="http://schemas.microsoft.com/office/drawing/2014/main" xmlns="" id="{C8C25DBA-CA4F-4D0B-8286-BC551DEAF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6524625"/>
            <a:ext cx="33131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400">
                <a:solidFill>
                  <a:schemeClr val="tx2"/>
                </a:solidFill>
                <a:latin typeface="Arial" panose="020B0604020202020204" pitchFamily="34" charset="0"/>
              </a:rPr>
              <a:t>Electivo Analítica Big Data</a:t>
            </a:r>
            <a:endParaRPr lang="es-ES" altLang="es-CL" sz="1400">
              <a:latin typeface="Arial" panose="020B0604020202020204" pitchFamily="34" charset="0"/>
            </a:endParaRPr>
          </a:p>
        </p:txBody>
      </p:sp>
      <p:sp>
        <p:nvSpPr>
          <p:cNvPr id="15" name="2 Marcador de número de diapositiva">
            <a:extLst>
              <a:ext uri="{FF2B5EF4-FFF2-40B4-BE49-F238E27FC236}">
                <a16:creationId xmlns:a16="http://schemas.microsoft.com/office/drawing/2014/main" xmlns="" id="{C7C15328-8617-4C13-831E-FC1A77755D2C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D7E2C65-748D-4C2D-AAE5-9567C15A3AFD}"/>
              </a:ext>
            </a:extLst>
          </p:cNvPr>
          <p:cNvSpPr/>
          <p:nvPr/>
        </p:nvSpPr>
        <p:spPr>
          <a:xfrm>
            <a:off x="279400" y="1417638"/>
            <a:ext cx="4243388" cy="50260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E70E4391-1D04-4824-9A3A-1330B98098C2}"/>
              </a:ext>
            </a:extLst>
          </p:cNvPr>
          <p:cNvSpPr/>
          <p:nvPr/>
        </p:nvSpPr>
        <p:spPr>
          <a:xfrm>
            <a:off x="4675188" y="1417638"/>
            <a:ext cx="4243387" cy="50260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2533" name="CuadroTexto 8">
            <a:extLst>
              <a:ext uri="{FF2B5EF4-FFF2-40B4-BE49-F238E27FC236}">
                <a16:creationId xmlns:a16="http://schemas.microsoft.com/office/drawing/2014/main" xmlns="" id="{1F3FB3D4-3002-42B9-B0CF-D3F76F62E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1584325"/>
            <a:ext cx="3116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6000">
                <a:solidFill>
                  <a:schemeClr val="bg1"/>
                </a:solidFill>
                <a:latin typeface="Franklin Gothic Book" panose="020B0503020102020204" pitchFamily="34" charset="0"/>
              </a:rPr>
              <a:t>BIG DATA</a:t>
            </a:r>
          </a:p>
        </p:txBody>
      </p:sp>
      <p:sp>
        <p:nvSpPr>
          <p:cNvPr id="22534" name="CuadroTexto 10">
            <a:extLst>
              <a:ext uri="{FF2B5EF4-FFF2-40B4-BE49-F238E27FC236}">
                <a16:creationId xmlns:a16="http://schemas.microsoft.com/office/drawing/2014/main" xmlns="" id="{377CA711-A33C-452A-8A8B-FA41B2317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1498600"/>
            <a:ext cx="3986212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6000">
                <a:latin typeface="Franklin Gothic Book" panose="020B0503020102020204" pitchFamily="34" charset="0"/>
              </a:rPr>
              <a:t>BUSINESS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4800">
                <a:latin typeface="Franklin Gothic Book" panose="020B0503020102020204" pitchFamily="34" charset="0"/>
              </a:rPr>
              <a:t>INTELLIGENCE</a:t>
            </a:r>
          </a:p>
        </p:txBody>
      </p:sp>
      <p:sp>
        <p:nvSpPr>
          <p:cNvPr id="11" name="Rectángulo 11">
            <a:extLst>
              <a:ext uri="{FF2B5EF4-FFF2-40B4-BE49-F238E27FC236}">
                <a16:creationId xmlns:a16="http://schemas.microsoft.com/office/drawing/2014/main" xmlns="" id="{25F53597-449C-412E-BCD2-909D33451968}"/>
              </a:ext>
            </a:extLst>
          </p:cNvPr>
          <p:cNvSpPr/>
          <p:nvPr/>
        </p:nvSpPr>
        <p:spPr>
          <a:xfrm>
            <a:off x="279400" y="3343275"/>
            <a:ext cx="4243388" cy="739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" name="Rectángulo 12">
            <a:extLst>
              <a:ext uri="{FF2B5EF4-FFF2-40B4-BE49-F238E27FC236}">
                <a16:creationId xmlns:a16="http://schemas.microsoft.com/office/drawing/2014/main" xmlns="" id="{3D5B3A86-A30F-453F-891B-D28A4E539E23}"/>
              </a:ext>
            </a:extLst>
          </p:cNvPr>
          <p:cNvSpPr/>
          <p:nvPr/>
        </p:nvSpPr>
        <p:spPr>
          <a:xfrm>
            <a:off x="4675188" y="3327400"/>
            <a:ext cx="4243387" cy="7397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2537" name="CuadroTexto 13">
            <a:extLst>
              <a:ext uri="{FF2B5EF4-FFF2-40B4-BE49-F238E27FC236}">
                <a16:creationId xmlns:a16="http://schemas.microsoft.com/office/drawing/2014/main" xmlns="" id="{8FF49A01-A7F8-492E-8254-6A742D720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3508375"/>
            <a:ext cx="3667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2000">
                <a:solidFill>
                  <a:schemeClr val="bg1"/>
                </a:solidFill>
                <a:latin typeface="Franklin Gothic Book" panose="020B0503020102020204" pitchFamily="34" charset="0"/>
              </a:rPr>
              <a:t>TRAE LA CONSULTA A LOS DATOS</a:t>
            </a:r>
          </a:p>
        </p:txBody>
      </p:sp>
      <p:sp>
        <p:nvSpPr>
          <p:cNvPr id="22538" name="CuadroTexto 14">
            <a:extLst>
              <a:ext uri="{FF2B5EF4-FFF2-40B4-BE49-F238E27FC236}">
                <a16:creationId xmlns:a16="http://schemas.microsoft.com/office/drawing/2014/main" xmlns="" id="{DE4911B5-A956-475B-A4BD-65E0FA4D5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38" y="3517900"/>
            <a:ext cx="3673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2000">
                <a:solidFill>
                  <a:schemeClr val="bg1"/>
                </a:solidFill>
                <a:latin typeface="Franklin Gothic Book" panose="020B0503020102020204" pitchFamily="34" charset="0"/>
              </a:rPr>
              <a:t>TRAE LOS DATOS A LA CONSULTA</a:t>
            </a:r>
          </a:p>
        </p:txBody>
      </p:sp>
      <p:pic>
        <p:nvPicPr>
          <p:cNvPr id="22539" name="Imagen 16" descr="Captura de pantalla 2014-10-02 a la(s) 10.52.41.png">
            <a:extLst>
              <a:ext uri="{FF2B5EF4-FFF2-40B4-BE49-F238E27FC236}">
                <a16:creationId xmlns:a16="http://schemas.microsoft.com/office/drawing/2014/main" xmlns="" id="{FAF73627-5163-4C2C-851C-E4748BC8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3" y="4154488"/>
            <a:ext cx="3111500" cy="22891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Marcador de contenido 15" descr="Captura de pantalla 2014-10-02 a la(s) 10.52.34.png">
            <a:extLst>
              <a:ext uri="{FF2B5EF4-FFF2-40B4-BE49-F238E27FC236}">
                <a16:creationId xmlns:a16="http://schemas.microsoft.com/office/drawing/2014/main" xmlns="" id="{178C02F1-7944-4AFE-98AB-A130892CD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18" b="-2718"/>
          <a:stretch>
            <a:fillRect/>
          </a:stretch>
        </p:blipFill>
        <p:spPr>
          <a:xfrm>
            <a:off x="857250" y="4437063"/>
            <a:ext cx="3332163" cy="1833562"/>
          </a:xfrm>
        </p:spPr>
      </p:pic>
      <p:sp>
        <p:nvSpPr>
          <p:cNvPr id="24588" name="Título 1">
            <a:extLst>
              <a:ext uri="{FF2B5EF4-FFF2-40B4-BE49-F238E27FC236}">
                <a16:creationId xmlns:a16="http://schemas.microsoft.com/office/drawing/2014/main" xmlns="" id="{C62D921F-0FFA-425D-A18C-5C6F99BC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9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_tradnl" altLang="es-CL">
                <a:latin typeface="Arial" pitchFamily="34" charset="0"/>
              </a:rPr>
              <a:t>¿No es BI?</a:t>
            </a:r>
          </a:p>
        </p:txBody>
      </p:sp>
      <p:sp>
        <p:nvSpPr>
          <p:cNvPr id="22542" name="1 Marcador de número de diapositiva">
            <a:extLst>
              <a:ext uri="{FF2B5EF4-FFF2-40B4-BE49-F238E27FC236}">
                <a16:creationId xmlns:a16="http://schemas.microsoft.com/office/drawing/2014/main" xmlns="" id="{73FFDDAC-8930-4845-A9E0-A5693D4CF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 rot="16200000">
            <a:off x="7551738" y="1646237"/>
            <a:ext cx="2438400" cy="365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535DA6D4-A264-4DCD-8AB1-DA92DC66DA90}" type="slidenum">
              <a:rPr lang="en-US" altLang="es-CL" sz="1400" smtClean="0">
                <a:solidFill>
                  <a:srgbClr val="898989"/>
                </a:solidFill>
                <a:latin typeface="Franklin Gothic Book" panose="020B0503020102020204" pitchFamily="34" charset="0"/>
              </a:rPr>
              <a:pPr algn="l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s-CL" sz="1400">
              <a:solidFill>
                <a:srgbClr val="898989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2543" name="Rectangle 5">
            <a:extLst>
              <a:ext uri="{FF2B5EF4-FFF2-40B4-BE49-F238E27FC236}">
                <a16:creationId xmlns:a16="http://schemas.microsoft.com/office/drawing/2014/main" xmlns="" id="{A959F0FD-3C67-434A-8AE4-E02AE1564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6524625"/>
            <a:ext cx="33131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400">
                <a:solidFill>
                  <a:schemeClr val="tx2"/>
                </a:solidFill>
                <a:latin typeface="Arial" panose="020B0604020202020204" pitchFamily="34" charset="0"/>
              </a:rPr>
              <a:t>Electivo Analítica Big Data</a:t>
            </a:r>
            <a:endParaRPr lang="es-ES" altLang="es-CL" sz="1400">
              <a:latin typeface="Arial" panose="020B0604020202020204" pitchFamily="34" charset="0"/>
            </a:endParaRPr>
          </a:p>
        </p:txBody>
      </p:sp>
      <p:sp>
        <p:nvSpPr>
          <p:cNvPr id="16" name="2 Marcador de número de diapositiva">
            <a:extLst>
              <a:ext uri="{FF2B5EF4-FFF2-40B4-BE49-F238E27FC236}">
                <a16:creationId xmlns:a16="http://schemas.microsoft.com/office/drawing/2014/main" xmlns="" id="{5173E628-9F5D-45F2-9024-64BB403F64D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12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xmlns="" id="{52AA364E-C7F0-45ED-A87E-E414F4B5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s-CL">
                <a:latin typeface="Arial" pitchFamily="34" charset="0"/>
              </a:rPr>
              <a:t>Big Data vs BI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xmlns="" id="{45294EAA-38BD-48DE-86F1-E8A207EDAB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1873250"/>
          <a:ext cx="7412038" cy="35718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60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060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906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Big Data</a:t>
                      </a:r>
                      <a:endParaRPr lang="es-ES" sz="1800" dirty="0">
                        <a:solidFill>
                          <a:schemeClr val="lt1"/>
                        </a:solidFill>
                        <a:latin typeface="+mj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BI</a:t>
                      </a:r>
                      <a:endParaRPr lang="es-ES" sz="1800" dirty="0">
                        <a:solidFill>
                          <a:schemeClr val="lt1"/>
                        </a:solidFill>
                        <a:latin typeface="+mj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07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Compatibilidad</a:t>
                      </a:r>
                      <a:r>
                        <a:rPr lang="es-ES" sz="1800" baseline="0" dirty="0"/>
                        <a:t> con  conocimiento BD/Relacional/OLAP</a:t>
                      </a:r>
                      <a:endParaRPr lang="es-ES" sz="1800" dirty="0"/>
                    </a:p>
                    <a:p>
                      <a:pPr algn="r"/>
                      <a:r>
                        <a:rPr lang="es-ES" sz="1600" dirty="0"/>
                        <a:t>Requiere de un cambio de mindset</a:t>
                      </a:r>
                      <a:endParaRPr lang="es-ES" sz="16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Compatibilidad  con conocimiento BD/Relacional/OLAP</a:t>
                      </a:r>
                    </a:p>
                    <a:p>
                      <a:pPr algn="l"/>
                      <a:r>
                        <a:rPr lang="es-ES" sz="1600" dirty="0"/>
                        <a:t>En</a:t>
                      </a:r>
                      <a:r>
                        <a:rPr lang="es-ES" sz="1600" baseline="0" dirty="0"/>
                        <a:t> TI esto es parte de nuestro ADN</a:t>
                      </a:r>
                      <a:endParaRPr lang="es-ES" sz="16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708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Capital</a:t>
                      </a:r>
                      <a:r>
                        <a:rPr lang="es-ES" sz="1800" baseline="0" dirty="0"/>
                        <a:t> Humano</a:t>
                      </a:r>
                      <a:endParaRPr lang="es-ES" sz="1800" dirty="0"/>
                    </a:p>
                    <a:p>
                      <a:pPr algn="r"/>
                      <a:r>
                        <a:rPr lang="es-ES" sz="1600" dirty="0"/>
                        <a:t>Aún escasos</a:t>
                      </a:r>
                      <a:endParaRPr lang="es-ES" sz="16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Capital Humano</a:t>
                      </a:r>
                    </a:p>
                    <a:p>
                      <a:pPr algn="l"/>
                      <a:r>
                        <a:rPr lang="es-ES" sz="1600" dirty="0"/>
                        <a:t>Más fáciles de encontrar</a:t>
                      </a:r>
                      <a:endParaRPr lang="es-ES" sz="16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3592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Modelo de licenciamiento</a:t>
                      </a:r>
                    </a:p>
                    <a:p>
                      <a:pPr algn="r"/>
                      <a:r>
                        <a:rPr lang="es-ES" sz="1600" dirty="0"/>
                        <a:t>Las principales soluciones son Open Source</a:t>
                      </a:r>
                      <a:endParaRPr lang="es-ES" sz="18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Modelo de licenciamiento</a:t>
                      </a:r>
                    </a:p>
                    <a:p>
                      <a:pPr algn="l"/>
                      <a:r>
                        <a:rPr lang="es-ES" sz="1600" dirty="0"/>
                        <a:t>$,</a:t>
                      </a:r>
                      <a:r>
                        <a:rPr lang="es-ES" sz="1600" baseline="0" dirty="0"/>
                        <a:t> en realidad $$, si pero olvidaste agregar xxx $$$ y bueno soporte $$$$</a:t>
                      </a:r>
                      <a:endParaRPr lang="es-ES" sz="18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3592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Calidad</a:t>
                      </a:r>
                      <a:r>
                        <a:rPr lang="es-ES" sz="1800" baseline="0" dirty="0"/>
                        <a:t> de los datos</a:t>
                      </a:r>
                      <a:endParaRPr lang="es-ES" sz="1800" dirty="0"/>
                    </a:p>
                    <a:p>
                      <a:pPr algn="r"/>
                      <a:r>
                        <a:rPr lang="es-ES" sz="1600" dirty="0"/>
                        <a:t>Dame esos datos, me importa un carajo la calidad</a:t>
                      </a:r>
                      <a:endParaRPr lang="es-ES" sz="18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/>
                        <a:t>Calidad</a:t>
                      </a:r>
                      <a:r>
                        <a:rPr lang="es-ES" sz="1800" baseline="0" dirty="0"/>
                        <a:t> de los datos</a:t>
                      </a:r>
                      <a:endParaRPr lang="es-ES" sz="1800" dirty="0"/>
                    </a:p>
                    <a:p>
                      <a:pPr algn="l"/>
                      <a:r>
                        <a:rPr lang="es-ES" sz="1600" dirty="0"/>
                        <a:t>Alta</a:t>
                      </a:r>
                      <a:endParaRPr lang="es-ES" sz="1800" dirty="0">
                        <a:latin typeface="+mn-lt"/>
                        <a:cs typeface="Century Gothic"/>
                      </a:endParaRPr>
                    </a:p>
                  </a:txBody>
                  <a:tcPr marL="91445" marR="91445" marT="45728" marB="4572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3576" name="1 Marcador de número de diapositiva">
            <a:extLst>
              <a:ext uri="{FF2B5EF4-FFF2-40B4-BE49-F238E27FC236}">
                <a16:creationId xmlns:a16="http://schemas.microsoft.com/office/drawing/2014/main" xmlns="" id="{C357B7ED-F5E6-4C95-A859-4FFC720B1C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7268F2-5DE6-4424-8FF0-63A6D4026691}" type="slidenum">
              <a:rPr lang="es-ES" altLang="es-CL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s-ES" altLang="es-CL" sz="1800">
              <a:solidFill>
                <a:srgbClr val="FFFFFF"/>
              </a:solidFill>
            </a:endParaRPr>
          </a:p>
        </p:txBody>
      </p:sp>
      <p:sp>
        <p:nvSpPr>
          <p:cNvPr id="23577" name="Rectangle 5">
            <a:extLst>
              <a:ext uri="{FF2B5EF4-FFF2-40B4-BE49-F238E27FC236}">
                <a16:creationId xmlns:a16="http://schemas.microsoft.com/office/drawing/2014/main" xmlns="" id="{21F26869-7172-4089-8B54-4F0C052C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6524625"/>
            <a:ext cx="33131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400">
                <a:solidFill>
                  <a:schemeClr val="tx2"/>
                </a:solidFill>
                <a:latin typeface="Arial" panose="020B0604020202020204" pitchFamily="34" charset="0"/>
              </a:rPr>
              <a:t>Electivo Analítica Big Data</a:t>
            </a:r>
            <a:endParaRPr lang="es-ES" altLang="es-CL" sz="1400">
              <a:latin typeface="Arial" panose="020B0604020202020204" pitchFamily="34" charset="0"/>
            </a:endParaRPr>
          </a:p>
        </p:txBody>
      </p:sp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7A137CB0-B636-4CCF-B26B-2DC17BAB4B9F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13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xmlns="" id="{DB2CB8DE-D035-4DF7-986B-14FB8D2B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462088"/>
          </a:xfrm>
        </p:spPr>
        <p:txBody>
          <a:bodyPr/>
          <a:lstStyle/>
          <a:p>
            <a:pPr>
              <a:defRPr/>
            </a:pPr>
            <a:r>
              <a:rPr lang="en-US" altLang="es-CL">
                <a:latin typeface="Arial" pitchFamily="34" charset="0"/>
              </a:rPr>
              <a:t>Big Data vs BI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xmlns="" id="{FC131025-5718-4C64-A5CA-CCE7A07347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1501775"/>
          <a:ext cx="7570788" cy="4271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53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53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24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Big Data</a:t>
                      </a:r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BI</a:t>
                      </a:r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3405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Hardware</a:t>
                      </a:r>
                    </a:p>
                    <a:p>
                      <a:pPr algn="r"/>
                      <a:r>
                        <a:rPr lang="es-ES" sz="1600" dirty="0"/>
                        <a:t>Cientos</a:t>
                      </a:r>
                      <a:r>
                        <a:rPr lang="es-ES" sz="1600" baseline="0" dirty="0"/>
                        <a:t> de servidores distribuidos</a:t>
                      </a:r>
                      <a:endParaRPr lang="es-ES" sz="1600" dirty="0"/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Hardware</a:t>
                      </a:r>
                    </a:p>
                    <a:p>
                      <a:r>
                        <a:rPr lang="es-ES" sz="1600" dirty="0"/>
                        <a:t>Servidor único normalmente</a:t>
                      </a:r>
                      <a:r>
                        <a:rPr lang="es-ES" sz="1600" baseline="0" dirty="0"/>
                        <a:t> altamente tuneado con múltiples cores.</a:t>
                      </a:r>
                      <a:endParaRPr lang="es-ES" sz="1600" dirty="0"/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Volumen de datos</a:t>
                      </a:r>
                    </a:p>
                    <a:p>
                      <a:pPr algn="r"/>
                      <a:r>
                        <a:rPr lang="es-ES" sz="1600" dirty="0"/>
                        <a:t>Petabytes y más</a:t>
                      </a:r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Volumen</a:t>
                      </a:r>
                      <a:r>
                        <a:rPr lang="es-ES" sz="1800" baseline="0" dirty="0"/>
                        <a:t> de datos</a:t>
                      </a:r>
                      <a:endParaRPr lang="es-ES" sz="1800" dirty="0"/>
                    </a:p>
                    <a:p>
                      <a:r>
                        <a:rPr lang="es-ES" sz="1600" dirty="0"/>
                        <a:t>Terabytes y menos</a:t>
                      </a:r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Estructura </a:t>
                      </a:r>
                      <a:r>
                        <a:rPr lang="es-ES" sz="1800" baseline="0" dirty="0"/>
                        <a:t>de datos</a:t>
                      </a:r>
                      <a:endParaRPr lang="es-ES" sz="1800" dirty="0"/>
                    </a:p>
                    <a:p>
                      <a:pPr algn="r"/>
                      <a:r>
                        <a:rPr lang="es-ES" sz="1600" dirty="0"/>
                        <a:t>Maneja datasets</a:t>
                      </a:r>
                      <a:r>
                        <a:rPr lang="es-ES" sz="1600" baseline="0" dirty="0"/>
                        <a:t> arbitrarios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Volumen</a:t>
                      </a:r>
                      <a:r>
                        <a:rPr lang="es-ES" sz="1800" baseline="0" dirty="0"/>
                        <a:t> de datos</a:t>
                      </a:r>
                      <a:endParaRPr lang="es-ES" sz="1800" dirty="0"/>
                    </a:p>
                    <a:p>
                      <a:r>
                        <a:rPr lang="es-ES" sz="1600" dirty="0"/>
                        <a:t>Requiere datasets estructurados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Costos de almacenamiento</a:t>
                      </a:r>
                    </a:p>
                    <a:p>
                      <a:pPr algn="r"/>
                      <a:r>
                        <a:rPr lang="es-ES" sz="1600" dirty="0"/>
                        <a:t>Muy barato por terabyte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Costos de almacenamiento</a:t>
                      </a:r>
                    </a:p>
                    <a:p>
                      <a:r>
                        <a:rPr lang="es-ES" sz="1600" dirty="0"/>
                        <a:t>Relativamente caro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Velocidad</a:t>
                      </a:r>
                      <a:r>
                        <a:rPr lang="es-ES" sz="1800" baseline="0" dirty="0"/>
                        <a:t> de acceso a datos</a:t>
                      </a:r>
                      <a:endParaRPr lang="es-ES" sz="1800" dirty="0"/>
                    </a:p>
                    <a:p>
                      <a:pPr algn="r"/>
                      <a:r>
                        <a:rPr lang="es-ES" sz="1600" dirty="0"/>
                        <a:t>No es tan rápido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Velocidad</a:t>
                      </a:r>
                      <a:r>
                        <a:rPr lang="es-ES" sz="1800" baseline="0" dirty="0"/>
                        <a:t> de acceso a datos</a:t>
                      </a:r>
                      <a:endParaRPr lang="es-ES" sz="1800" dirty="0"/>
                    </a:p>
                    <a:p>
                      <a:r>
                        <a:rPr lang="es-ES" sz="1600" dirty="0"/>
                        <a:t>Rápido,</a:t>
                      </a:r>
                      <a:r>
                        <a:rPr lang="es-ES" sz="1600" baseline="0" dirty="0"/>
                        <a:t> en segundos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Opciones de escalamiento</a:t>
                      </a:r>
                    </a:p>
                    <a:p>
                      <a:pPr algn="r"/>
                      <a:r>
                        <a:rPr lang="es-ES" sz="1600" dirty="0"/>
                        <a:t>Vertical y horizontal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Opciones de escalamiento</a:t>
                      </a:r>
                    </a:p>
                    <a:p>
                      <a:r>
                        <a:rPr lang="es-ES" sz="1600" dirty="0"/>
                        <a:t>Horizontal</a:t>
                      </a:r>
                      <a:endParaRPr lang="es-ES" sz="1800" dirty="0"/>
                    </a:p>
                  </a:txBody>
                  <a:tcPr marL="91439" marR="91439" marT="45706" marB="45706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606" name="1 Marcador de número de diapositiva">
            <a:extLst>
              <a:ext uri="{FF2B5EF4-FFF2-40B4-BE49-F238E27FC236}">
                <a16:creationId xmlns:a16="http://schemas.microsoft.com/office/drawing/2014/main" xmlns="" id="{4A62C93B-BF47-4B17-A542-15CFA30B7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4FCF0F7-E531-4639-A8EE-E72D108EA402}" type="slidenum">
              <a:rPr lang="es-ES" altLang="es-CL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s-ES" altLang="es-CL" sz="1800">
              <a:solidFill>
                <a:srgbClr val="FFFFFF"/>
              </a:solidFill>
            </a:endParaRPr>
          </a:p>
        </p:txBody>
      </p:sp>
      <p:sp>
        <p:nvSpPr>
          <p:cNvPr id="24607" name="Rectangle 5">
            <a:extLst>
              <a:ext uri="{FF2B5EF4-FFF2-40B4-BE49-F238E27FC236}">
                <a16:creationId xmlns:a16="http://schemas.microsoft.com/office/drawing/2014/main" xmlns="" id="{106DE425-406F-4984-BC78-6927FD931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6524625"/>
            <a:ext cx="33131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L" sz="1400">
                <a:solidFill>
                  <a:schemeClr val="tx2"/>
                </a:solidFill>
                <a:latin typeface="Arial" panose="020B0604020202020204" pitchFamily="34" charset="0"/>
              </a:rPr>
              <a:t>Electivo Analítica Big Data</a:t>
            </a:r>
            <a:endParaRPr lang="es-ES" altLang="es-CL" sz="1400">
              <a:latin typeface="Arial" panose="020B0604020202020204" pitchFamily="34" charset="0"/>
            </a:endParaRPr>
          </a:p>
        </p:txBody>
      </p:sp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FDCA2D07-D268-439F-B57C-841F19EAB8CD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14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7" name="Google Shape;197;p7"/>
          <p:cNvSpPr/>
          <p:nvPr/>
        </p:nvSpPr>
        <p:spPr>
          <a:xfrm>
            <a:off x="556054" y="1196188"/>
            <a:ext cx="8130746" cy="39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son el valor</a:t>
            </a: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dato tiene muchas aplicaciones valiosas.</a:t>
            </a:r>
            <a:b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Marketing.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 de productos.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Pronósticos de demanda.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fraude.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muchos más...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procesarlos para extraer ese valor.</a:t>
            </a:r>
            <a:endParaRPr sz="1800" dirty="0"/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557" y="4826000"/>
            <a:ext cx="33528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2 Marcador de número de diapositiva">
            <a:extLst>
              <a:ext uri="{FF2B5EF4-FFF2-40B4-BE49-F238E27FC236}">
                <a16:creationId xmlns:a16="http://schemas.microsoft.com/office/drawing/2014/main" xmlns="" id="{6A247F36-2560-42ED-B250-F116B1DBD645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15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556054" y="1196188"/>
            <a:ext cx="8130746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de procesamiento de datos</a:t>
            </a: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podemos procesar toda esa información?</a:t>
            </a:r>
            <a:b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realidad hay dos problemas.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de datos a gran escala.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datos a gran escala.</a:t>
            </a:r>
            <a:endParaRPr sz="2000" dirty="0"/>
          </a:p>
        </p:txBody>
      </p:sp>
      <p:sp>
        <p:nvSpPr>
          <p:cNvPr id="4" name="2 Marcador de número de diapositiva">
            <a:extLst>
              <a:ext uri="{FF2B5EF4-FFF2-40B4-BE49-F238E27FC236}">
                <a16:creationId xmlns:a16="http://schemas.microsoft.com/office/drawing/2014/main" xmlns="" id="{D8FFD2DF-73C1-4D62-94D2-FEB6BD363FEE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16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de disco y precio</a:t>
            </a: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generando más datos que nunca. 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Afortunadamente, el tamaño y el costo de almacenamiento han mantenido el ritmo.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capacidad ha aumentado mientras que el precio ha disminuido.</a:t>
            </a:r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827" y="3603668"/>
            <a:ext cx="6299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2 Marcador de número de diapositiva">
            <a:extLst>
              <a:ext uri="{FF2B5EF4-FFF2-40B4-BE49-F238E27FC236}">
                <a16:creationId xmlns:a16="http://schemas.microsoft.com/office/drawing/2014/main" xmlns="" id="{A5287760-7F78-467F-BB9B-4871669D9D2A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17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556054" y="1196188"/>
            <a:ext cx="8130746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de disco y rendimiento</a:t>
            </a: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rendimiento del disco también ha aumentado en los últimos 15 años. </a:t>
            </a:r>
            <a:b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Desafortunadamente, las tasas de transferencia no han seguido el ritmo de la capacidad.</a:t>
            </a:r>
            <a:endParaRPr sz="1800" dirty="0"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77" y="4036212"/>
            <a:ext cx="84201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2 Marcador de número de diapositiva">
            <a:extLst>
              <a:ext uri="{FF2B5EF4-FFF2-40B4-BE49-F238E27FC236}">
                <a16:creationId xmlns:a16="http://schemas.microsoft.com/office/drawing/2014/main" xmlns="" id="{D14CE169-A24D-4677-948E-41A0E871034B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556054" y="1196188"/>
            <a:ext cx="8130746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los datos es el cuello de botella</a:t>
            </a: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 podemos procesar los datos más rápidamente, el acceso es lento.</a:t>
            </a:r>
            <a:b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0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es cierto tanto para lecturas como para escrituras.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la lectura de un solo disco de 3TB toma casi cuatro horas.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podemos procesar los datos hasta que los hayamos leído.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limitados por la velocidad de un solo disco.</a:t>
            </a:r>
            <a:endParaRPr sz="1600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Veremos la solución de Hadoop más adelante.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primero examinaremos cómo procesamos grandes cantidades de datos.</a:t>
            </a:r>
            <a:endParaRPr sz="1600" dirty="0"/>
          </a:p>
        </p:txBody>
      </p:sp>
      <p:sp>
        <p:nvSpPr>
          <p:cNvPr id="4" name="2 Marcador de número de diapositiva">
            <a:extLst>
              <a:ext uri="{FF2B5EF4-FFF2-40B4-BE49-F238E27FC236}">
                <a16:creationId xmlns:a16="http://schemas.microsoft.com/office/drawing/2014/main" xmlns="" id="{C3AF5444-8397-47E2-BE85-96359E771798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 Big Data</a:t>
            </a:r>
            <a:endParaRPr/>
          </a:p>
        </p:txBody>
      </p:sp>
      <p:sp>
        <p:nvSpPr>
          <p:cNvPr id="3" name="2 Marcador de número de diapositiva">
            <a:extLst>
              <a:ext uri="{FF2B5EF4-FFF2-40B4-BE49-F238E27FC236}">
                <a16:creationId xmlns:a16="http://schemas.microsoft.com/office/drawing/2014/main" xmlns="" id="{B6ECECBA-5879-4B91-B1FE-5C218E6CFC42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2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556054" y="1196188"/>
            <a:ext cx="8130746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Puntos Esenciales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E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Hoy estamos generando más datos que nunca.</a:t>
            </a:r>
          </a:p>
          <a:p>
            <a:pPr lvl="0"/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E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Big Data aparece como la solución para enfrentar el diluvio de datos.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42511" y="497262"/>
            <a:ext cx="4459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  <a:latin typeface="Candara" panose="020E0502030303020204" pitchFamily="34" charset="0"/>
              </a:rPr>
              <a:t>Entonces … en resumen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892"/>
          <a:stretch/>
        </p:blipFill>
        <p:spPr>
          <a:xfrm>
            <a:off x="2699794" y="4341674"/>
            <a:ext cx="6453041" cy="2516326"/>
          </a:xfrm>
          <a:prstGeom prst="rect">
            <a:avLst/>
          </a:prstGeom>
        </p:spPr>
      </p:pic>
      <p:sp>
        <p:nvSpPr>
          <p:cNvPr id="7" name="Rounded Rectangular Callout 4"/>
          <p:cNvSpPr/>
          <p:nvPr/>
        </p:nvSpPr>
        <p:spPr>
          <a:xfrm>
            <a:off x="1363485" y="1640566"/>
            <a:ext cx="7056784" cy="2245635"/>
          </a:xfrm>
          <a:prstGeom prst="wedgeRoundRectCallout">
            <a:avLst>
              <a:gd name="adj1" fmla="val 26050"/>
              <a:gd name="adj2" fmla="val 82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000" dirty="0">
                <a:latin typeface="Calibri" panose="020F0502020204030204" pitchFamily="34" charset="0"/>
                <a:cs typeface="Calibri" panose="020F0502020204030204" pitchFamily="34" charset="0"/>
              </a:rPr>
              <a:t>¿Qué hemos aprendido?</a:t>
            </a:r>
          </a:p>
          <a:p>
            <a:pPr algn="ctr"/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¿Qué dudas quedaron?</a:t>
            </a:r>
          </a:p>
          <a:p>
            <a:pPr algn="ctr"/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¿Qué viene ahora?</a:t>
            </a:r>
            <a:endParaRPr lang="es-CL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556054" y="1196188"/>
            <a:ext cx="813074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Visión General</a:t>
            </a:r>
            <a:r>
              <a:rPr lang="es-CL" sz="3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/>
            </a:r>
            <a:br>
              <a:rPr lang="es-CL" sz="3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 esta clase aprenderás:</a:t>
            </a:r>
            <a:br>
              <a:rPr lang="es-CL" sz="32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Respecto al diluvio de datos.</a:t>
            </a:r>
          </a:p>
          <a:p>
            <a:pPr lvl="0"/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Qué es el Big Data.</a:t>
            </a:r>
          </a:p>
          <a:p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 diferencia entre Big Data y Business Intelligence.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rgbClr val="0F7CA5"/>
                </a:solidFill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✓ </a:t>
            </a:r>
            <a:r>
              <a:rPr lang="es-CL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Por qué se necesita Big Data.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2 Marcador de número de diapositiva">
            <a:extLst>
              <a:ext uri="{FF2B5EF4-FFF2-40B4-BE49-F238E27FC236}">
                <a16:creationId xmlns:a16="http://schemas.microsoft.com/office/drawing/2014/main" xmlns="" id="{107F2F02-68DC-435B-A622-DF6BE3405566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3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556054" y="1196188"/>
            <a:ext cx="8130746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diluvio de datos</a:t>
            </a: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generando más datos que nunca:</a:t>
            </a:r>
            <a:b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Transacciones financieras.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de sensores.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Registros del servidor.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Correo electrónico y mensajes de texto.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Medios de comunicación social.</a:t>
            </a:r>
            <a:endParaRPr sz="2000" dirty="0"/>
          </a:p>
        </p:txBody>
      </p:sp>
      <p:sp>
        <p:nvSpPr>
          <p:cNvPr id="4" name="2 Marcador de número de diapositiva">
            <a:extLst>
              <a:ext uri="{FF2B5EF4-FFF2-40B4-BE49-F238E27FC236}">
                <a16:creationId xmlns:a16="http://schemas.microsoft.com/office/drawing/2014/main" xmlns="" id="{7B3D5E65-1D8F-46D1-897C-68447EAF7629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4" name="2 Marcador de número de diapositiva">
            <a:extLst>
              <a:ext uri="{FF2B5EF4-FFF2-40B4-BE49-F238E27FC236}">
                <a16:creationId xmlns:a16="http://schemas.microsoft.com/office/drawing/2014/main" xmlns="" id="{DCEB875B-1A73-4848-9AA4-E2D4EBE71C68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5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3F54B58-B501-403C-AB99-0D1EE837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8" y="0"/>
            <a:ext cx="69118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964" y="4434665"/>
            <a:ext cx="1737692" cy="17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7231" y="4434665"/>
            <a:ext cx="2109541" cy="208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diluvio de datos</a:t>
            </a: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estamos generando datos más rápido que nunca: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Internet ubicua.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 generado por el usuario.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todos los días: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 procesa 500 millones de mensajes.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usuarios de Facebook generan 4.5 mil millones de comentarios y "Me gusta".</a:t>
            </a:r>
            <a:endParaRPr/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7344" y="4434665"/>
            <a:ext cx="1737692" cy="17376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45D596D0-A497-419D-BF48-14FC3D757D7E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6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252632" y="1196188"/>
            <a:ext cx="6124136" cy="5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Entonces… ¿qué es Big Data?</a:t>
            </a: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existe unanimidad…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Existen eso sí, conceptos presentes en todas las definiciones: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Crecimiento exponencial de la creación de datos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Origen o fuentes de datos diversos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Necesidad de captura, almacenamiento y análisis para… obtener el mayor beneficio para organizaciones y empresas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s-CL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Luis Joyanes Aguilar, Big Data, </a:t>
            </a:r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análisis de grandes volúmenes de datos en las organizaciones,</a:t>
            </a:r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Editorial Alfaomega – Marcombo,</a:t>
            </a:r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Capítulo 1: ¿Qué es Big Data?</a:t>
            </a:r>
            <a:endParaRPr sz="1600" dirty="0"/>
          </a:p>
        </p:txBody>
      </p:sp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45D596D0-A497-419D-BF48-14FC3D757D7E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7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310BE1D-580C-414B-8869-CFDE7715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768" y="1277077"/>
            <a:ext cx="2514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4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252632" y="1196188"/>
            <a:ext cx="6124136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 la Consultora IDC</a:t>
            </a:r>
            <a: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es una nueva generación de tecnologías, arquitecturas y estrategias diseñadas para capturar y analizar grandes volúmenes de datos provenientes de múltiples fuentes heterogéneas a una alta velocidad con el objeto de extraer valor económico de ellos”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s-C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implica siempre un gran almacenamiento de datos que siempre crece</a:t>
            </a:r>
            <a:endParaRPr sz="2800" dirty="0"/>
          </a:p>
        </p:txBody>
      </p:sp>
      <p:sp>
        <p:nvSpPr>
          <p:cNvPr id="7" name="2 Marcador de número de diapositiva">
            <a:extLst>
              <a:ext uri="{FF2B5EF4-FFF2-40B4-BE49-F238E27FC236}">
                <a16:creationId xmlns:a16="http://schemas.microsoft.com/office/drawing/2014/main" xmlns="" id="{45D596D0-A497-419D-BF48-14FC3D757D7E}"/>
              </a:ext>
            </a:extLst>
          </p:cNvPr>
          <p:cNvSpPr txBox="1">
            <a:spLocks/>
          </p:cNvSpPr>
          <p:nvPr/>
        </p:nvSpPr>
        <p:spPr>
          <a:xfrm>
            <a:off x="6567268" y="6356352"/>
            <a:ext cx="21336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8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C2DBD3-9DBD-44EF-93BA-BA53B028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43" y="1330862"/>
            <a:ext cx="25622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0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Imagen 3">
            <a:extLst>
              <a:ext uri="{FF2B5EF4-FFF2-40B4-BE49-F238E27FC236}">
                <a16:creationId xmlns:a16="http://schemas.microsoft.com/office/drawing/2014/main" xmlns="" id="{176E651A-A0B0-4D50-870E-E131D290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4 Marcador de número de diapositiva">
            <a:extLst>
              <a:ext uri="{FF2B5EF4-FFF2-40B4-BE49-F238E27FC236}">
                <a16:creationId xmlns:a16="http://schemas.microsoft.com/office/drawing/2014/main" xmlns="" id="{0B4D7992-6542-4C4F-91F7-16E8256AA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 rot="16200000">
            <a:off x="7551738" y="1646237"/>
            <a:ext cx="2438400" cy="36512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6ED0D4C0-E009-4EB9-877B-E3B375F3AA62}" type="slidenum">
              <a:rPr lang="en-US" altLang="es-CL" sz="1400" smtClean="0">
                <a:solidFill>
                  <a:srgbClr val="898989"/>
                </a:solidFill>
                <a:latin typeface="Franklin Gothic Book" panose="020B0503020102020204" pitchFamily="34" charset="0"/>
              </a:rPr>
              <a:pPr algn="l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s-CL" sz="1400">
              <a:solidFill>
                <a:srgbClr val="898989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2 Marcador de número de diapositiva">
            <a:extLst>
              <a:ext uri="{FF2B5EF4-FFF2-40B4-BE49-F238E27FC236}">
                <a16:creationId xmlns:a16="http://schemas.microsoft.com/office/drawing/2014/main" xmlns="" id="{591DBCED-B3E9-4D0D-A786-116CA86C43F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9DC25F69-DC05-4B96-96F2-1FB472275FD4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9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499</Words>
  <Application>Microsoft Office PowerPoint</Application>
  <PresentationFormat>Presentación en pantalla (4:3)</PresentationFormat>
  <Paragraphs>193</Paragraphs>
  <Slides>21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Calibri</vt:lpstr>
      <vt:lpstr>Franklin Gothic Book</vt:lpstr>
      <vt:lpstr>Arial</vt:lpstr>
      <vt:lpstr>Open Sans</vt:lpstr>
      <vt:lpstr>ＭＳ Ｐゴシック</vt:lpstr>
      <vt:lpstr>Candara</vt:lpstr>
      <vt:lpstr>Merriweather Sans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¿No es BI?</vt:lpstr>
      <vt:lpstr>¿No es BI?</vt:lpstr>
      <vt:lpstr>Big Data vs BI</vt:lpstr>
      <vt:lpstr>Big Data vs BI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Macarena Trujillo V.</dc:creator>
  <cp:lastModifiedBy>Manuela Jimenez A.</cp:lastModifiedBy>
  <cp:revision>15</cp:revision>
  <dcterms:created xsi:type="dcterms:W3CDTF">2014-04-29T13:43:09Z</dcterms:created>
  <dcterms:modified xsi:type="dcterms:W3CDTF">2021-01-17T21:53:53Z</dcterms:modified>
</cp:coreProperties>
</file>